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Montserrat Bold" charset="1" panose="00000800000000000000"/>
      <p:regular r:id="rId27"/>
    </p:embeddedFont>
    <p:embeddedFont>
      <p:font typeface="Montserrat" charset="1" panose="000005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explorar os requisitos técnicos para o projeto do nosso minimodelo aéreo. [Faça uma pausa breve para que o público possa absorver a introdução.]</a:t>
            </a:r>
          </a:p>
          <a:p>
            <a:r>
              <a:rPr lang="en-US"/>
              <a:t/>
            </a:r>
          </a:p>
          <a:p>
            <a:r>
              <a:rPr lang="en-US"/>
              <a:t>Primeiramente, os materiais permitidos: temos madeira, papel, plástico em várias formas, filme plástico, colas, linha, arame, tubos plásticos e elásticos. Esses materiais são escolhidos por serem leves e versáteis, essenciais para a construção eficiente do modelo. [Pausa breve para ênfase.]</a:t>
            </a:r>
          </a:p>
          <a:p>
            <a:r>
              <a:rPr lang="en-US"/>
              <a:t/>
            </a:r>
          </a:p>
          <a:p>
            <a:r>
              <a:rPr lang="en-US"/>
              <a:t>É importante lembrar que não podemos usar dispositivos ajustáveis ou sistemas de comando durante o voo. Isso mantém o foco na simplicidade e na habilidade de projetar algo funcional dentro das limitações. A propulsão será feita por hélice acionada por elástico, uma técnica clássica, mas desafiadora. [Dê um sorriso para criar conexão com a plateia.]</a:t>
            </a:r>
          </a:p>
          <a:p>
            <a:r>
              <a:rPr lang="en-US"/>
              <a:t/>
            </a:r>
          </a:p>
          <a:p>
            <a:r>
              <a:rPr lang="en-US"/>
              <a:t>A massa mínima do modelo, excluindo o motor elástico, deve ser de 400 gramas. Quanto às dimensões, a envergadura da asa pode chegar a 40 cm e a do estabilizador a 28 cm. Vale destacar que apenas um elástico, com massa total de até 10 gramas, é permitido por voo. [Use um tom de voz ligeiramente mais firme para ressaltar a importância dessas especificações.]</a:t>
            </a:r>
          </a:p>
          <a:p>
            <a:r>
              <a:rPr lang="en-US"/>
              <a:t/>
            </a:r>
          </a:p>
          <a:p>
            <a:r>
              <a:rPr lang="en-US"/>
              <a:t>Essas restrições nos desafiam a sermos criativos e precisos em nosso design. [Conclua com um tom encorajador.]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jpe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jpeg" Type="http://schemas.openxmlformats.org/officeDocument/2006/relationships/image"/><Relationship Id="rId6" Target="../media/image40.jpe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jpeg" Type="http://schemas.openxmlformats.org/officeDocument/2006/relationships/image"/><Relationship Id="rId6" Target="../media/image42.jpe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jpe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jpe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jpeg" Type="http://schemas.openxmlformats.org/officeDocument/2006/relationships/image"/><Relationship Id="rId6" Target="../media/image51.jpe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jpe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767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952182" y="4964578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5608172"/>
                </a:moveTo>
                <a:lnTo>
                  <a:pt x="5608172" y="5608172"/>
                </a:lnTo>
                <a:lnTo>
                  <a:pt x="5608172" y="0"/>
                </a:lnTo>
                <a:lnTo>
                  <a:pt x="0" y="0"/>
                </a:lnTo>
                <a:lnTo>
                  <a:pt x="0" y="56081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-663878" y="-464672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5608172" y="0"/>
                </a:moveTo>
                <a:lnTo>
                  <a:pt x="0" y="0"/>
                </a:lnTo>
                <a:lnTo>
                  <a:pt x="0" y="5608172"/>
                </a:lnTo>
                <a:lnTo>
                  <a:pt x="5608172" y="5608172"/>
                </a:lnTo>
                <a:lnTo>
                  <a:pt x="5608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9064" y="2971378"/>
            <a:ext cx="12449872" cy="309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</a:pPr>
            <a:r>
              <a:rPr lang="en-US" b="true" sz="11689" spc="-642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Aeromodelo</a:t>
            </a:r>
          </a:p>
          <a:p>
            <a:pPr algn="ctr">
              <a:lnSpc>
                <a:spcPts val="8989"/>
              </a:lnSpc>
            </a:pPr>
            <a:r>
              <a:rPr lang="en-US" b="true" sz="5799" spc="-318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Planador com propulsão elástica</a:t>
            </a:r>
          </a:p>
          <a:p>
            <a:pPr algn="ctr" marL="0" indent="0" lvl="0">
              <a:lnSpc>
                <a:spcPts val="6199"/>
              </a:lnSpc>
            </a:pPr>
            <a:r>
              <a:rPr lang="en-US" b="true" sz="3999" spc="-219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 2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997539" y="5184826"/>
            <a:ext cx="8449254" cy="2861907"/>
          </a:xfrm>
          <a:custGeom>
            <a:avLst/>
            <a:gdLst/>
            <a:ahLst/>
            <a:cxnLst/>
            <a:rect r="r" b="b" t="t" l="l"/>
            <a:pathLst>
              <a:path h="2861907" w="8449254">
                <a:moveTo>
                  <a:pt x="8449254" y="0"/>
                </a:moveTo>
                <a:lnTo>
                  <a:pt x="0" y="0"/>
                </a:lnTo>
                <a:lnTo>
                  <a:pt x="0" y="2861907"/>
                </a:lnTo>
                <a:lnTo>
                  <a:pt x="8449254" y="2861907"/>
                </a:lnTo>
                <a:lnTo>
                  <a:pt x="84492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09" y="8956897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8"/>
                </a:lnTo>
                <a:lnTo>
                  <a:pt x="0" y="115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28" t="-33760" r="-55922" b="-6857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6982" y="7807277"/>
            <a:ext cx="13034037" cy="109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3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Aprendizado por Projeto Integrado</a:t>
            </a:r>
          </a:p>
          <a:p>
            <a:pPr algn="ctr" marL="0" indent="0" lvl="0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3°sem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6777" y="9072181"/>
            <a:ext cx="4647851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Prof: Joares L. Reis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Prof: Nilo C. Santos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236276" y="1935577"/>
            <a:ext cx="1070355" cy="1171387"/>
          </a:xfrm>
          <a:custGeom>
            <a:avLst/>
            <a:gdLst/>
            <a:ahLst/>
            <a:cxnLst/>
            <a:rect r="r" b="b" t="t" l="l"/>
            <a:pathLst>
              <a:path h="1171387" w="1070355">
                <a:moveTo>
                  <a:pt x="0" y="0"/>
                </a:moveTo>
                <a:lnTo>
                  <a:pt x="1070355" y="0"/>
                </a:lnTo>
                <a:lnTo>
                  <a:pt x="1070355" y="1171388"/>
                </a:lnTo>
                <a:lnTo>
                  <a:pt x="0" y="117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54281" y="1935577"/>
            <a:ext cx="1044281" cy="1218453"/>
          </a:xfrm>
          <a:custGeom>
            <a:avLst/>
            <a:gdLst/>
            <a:ahLst/>
            <a:cxnLst/>
            <a:rect r="r" b="b" t="t" l="l"/>
            <a:pathLst>
              <a:path h="1218453" w="1044281">
                <a:moveTo>
                  <a:pt x="0" y="0"/>
                </a:moveTo>
                <a:lnTo>
                  <a:pt x="1044282" y="0"/>
                </a:lnTo>
                <a:lnTo>
                  <a:pt x="1044282" y="1218453"/>
                </a:lnTo>
                <a:lnTo>
                  <a:pt x="0" y="121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32004" y="6236157"/>
            <a:ext cx="3789367" cy="1320166"/>
          </a:xfrm>
          <a:custGeom>
            <a:avLst/>
            <a:gdLst/>
            <a:ahLst/>
            <a:cxnLst/>
            <a:rect r="r" b="b" t="t" l="l"/>
            <a:pathLst>
              <a:path h="1320166" w="3789367">
                <a:moveTo>
                  <a:pt x="0" y="0"/>
                </a:moveTo>
                <a:lnTo>
                  <a:pt x="3789366" y="0"/>
                </a:lnTo>
                <a:lnTo>
                  <a:pt x="3789366" y="1320167"/>
                </a:lnTo>
                <a:lnTo>
                  <a:pt x="0" y="1320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49448" y="7782820"/>
            <a:ext cx="8389103" cy="2202449"/>
          </a:xfrm>
          <a:custGeom>
            <a:avLst/>
            <a:gdLst/>
            <a:ahLst/>
            <a:cxnLst/>
            <a:rect r="r" b="b" t="t" l="l"/>
            <a:pathLst>
              <a:path h="2202449" w="8389103">
                <a:moveTo>
                  <a:pt x="0" y="0"/>
                </a:moveTo>
                <a:lnTo>
                  <a:pt x="8389104" y="0"/>
                </a:lnTo>
                <a:lnTo>
                  <a:pt x="8389104" y="2202449"/>
                </a:lnTo>
                <a:lnTo>
                  <a:pt x="0" y="2202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69130" y="2347838"/>
            <a:ext cx="25044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Área da asa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77363" y="3452103"/>
            <a:ext cx="1310389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área da asa de uma aeronave é a medida da superfície que gera sustentação e pode ser definida como a área contínua da superfície da asa, estendendo-se das pontas até os bordos de ataque e fuga, projetada sobre um plano.</a:t>
            </a:r>
          </a:p>
        </p:txBody>
      </p:sp>
    </p:spTree>
  </p:cSld>
  <p:clrMapOvr>
    <a:masterClrMapping/>
  </p:clrMapOvr>
  <p:transition spd="med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061122" y="5700657"/>
            <a:ext cx="5263417" cy="2580817"/>
          </a:xfrm>
          <a:custGeom>
            <a:avLst/>
            <a:gdLst/>
            <a:ahLst/>
            <a:cxnLst/>
            <a:rect r="r" b="b" t="t" l="l"/>
            <a:pathLst>
              <a:path h="2580817" w="5263417">
                <a:moveTo>
                  <a:pt x="0" y="0"/>
                </a:moveTo>
                <a:lnTo>
                  <a:pt x="5263417" y="0"/>
                </a:lnTo>
                <a:lnTo>
                  <a:pt x="5263417" y="2580817"/>
                </a:lnTo>
                <a:lnTo>
                  <a:pt x="0" y="2580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765" t="0" r="-12553" b="-5741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8316" y="4816716"/>
            <a:ext cx="7586810" cy="4441584"/>
          </a:xfrm>
          <a:custGeom>
            <a:avLst/>
            <a:gdLst/>
            <a:ahLst/>
            <a:cxnLst/>
            <a:rect r="r" b="b" t="t" l="l"/>
            <a:pathLst>
              <a:path h="4441584" w="7586810">
                <a:moveTo>
                  <a:pt x="0" y="0"/>
                </a:moveTo>
                <a:lnTo>
                  <a:pt x="7586810" y="0"/>
                </a:lnTo>
                <a:lnTo>
                  <a:pt x="7586810" y="4441584"/>
                </a:lnTo>
                <a:lnTo>
                  <a:pt x="0" y="444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035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0630" y="2054586"/>
            <a:ext cx="29031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Alongamento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30630" y="2873101"/>
            <a:ext cx="72419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1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alongamento da asa (aspect ratio) é a relação entre a envergadura (distância entre as pontas) e a corda média da asa</a:t>
            </a:r>
          </a:p>
        </p:txBody>
      </p:sp>
    </p:spTree>
  </p:cSld>
  <p:clrMapOvr>
    <a:masterClrMapping/>
  </p:clrMapOvr>
  <p:transition spd="med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674369" y="4005970"/>
            <a:ext cx="6939262" cy="2584875"/>
          </a:xfrm>
          <a:custGeom>
            <a:avLst/>
            <a:gdLst/>
            <a:ahLst/>
            <a:cxnLst/>
            <a:rect r="r" b="b" t="t" l="l"/>
            <a:pathLst>
              <a:path h="2584875" w="6939262">
                <a:moveTo>
                  <a:pt x="0" y="0"/>
                </a:moveTo>
                <a:lnTo>
                  <a:pt x="6939262" y="0"/>
                </a:lnTo>
                <a:lnTo>
                  <a:pt x="6939262" y="2584875"/>
                </a:lnTo>
                <a:lnTo>
                  <a:pt x="0" y="2584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35340" y="6638888"/>
            <a:ext cx="8898578" cy="3392583"/>
          </a:xfrm>
          <a:custGeom>
            <a:avLst/>
            <a:gdLst/>
            <a:ahLst/>
            <a:cxnLst/>
            <a:rect r="r" b="b" t="t" l="l"/>
            <a:pathLst>
              <a:path h="3392583" w="8898578">
                <a:moveTo>
                  <a:pt x="0" y="0"/>
                </a:moveTo>
                <a:lnTo>
                  <a:pt x="8898578" y="0"/>
                </a:lnTo>
                <a:lnTo>
                  <a:pt x="8898578" y="3392583"/>
                </a:lnTo>
                <a:lnTo>
                  <a:pt x="0" y="3392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23384" y="276225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35340" y="1531941"/>
            <a:ext cx="4637336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Corda média da Asa</a:t>
            </a:r>
          </a:p>
          <a:p>
            <a:pPr algn="ctr">
              <a:lnSpc>
                <a:spcPts val="51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95194" y="2424820"/>
            <a:ext cx="1261752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Corda Aerodinâmica Média (MAC) é um conceito essencial na aerodinâmica de aeronaves, sendo definida como a distância média entre o bordo de ataque e o bordo de fuga da asa de uma aeronave.</a:t>
            </a:r>
          </a:p>
        </p:txBody>
      </p:sp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36383"/>
            <a:ext cx="4628096" cy="46280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83454" y="5442210"/>
            <a:ext cx="4555703" cy="2515836"/>
          </a:xfrm>
          <a:custGeom>
            <a:avLst/>
            <a:gdLst/>
            <a:ahLst/>
            <a:cxnLst/>
            <a:rect r="r" b="b" t="t" l="l"/>
            <a:pathLst>
              <a:path h="2515836" w="4555703">
                <a:moveTo>
                  <a:pt x="0" y="0"/>
                </a:moveTo>
                <a:lnTo>
                  <a:pt x="4555703" y="0"/>
                </a:lnTo>
                <a:lnTo>
                  <a:pt x="4555703" y="2515836"/>
                </a:lnTo>
                <a:lnTo>
                  <a:pt x="0" y="2515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83454" y="8404304"/>
            <a:ext cx="5951436" cy="1637643"/>
          </a:xfrm>
          <a:custGeom>
            <a:avLst/>
            <a:gdLst/>
            <a:ahLst/>
            <a:cxnLst/>
            <a:rect r="r" b="b" t="t" l="l"/>
            <a:pathLst>
              <a:path h="1637643" w="5951436">
                <a:moveTo>
                  <a:pt x="0" y="0"/>
                </a:moveTo>
                <a:lnTo>
                  <a:pt x="5951436" y="0"/>
                </a:lnTo>
                <a:lnTo>
                  <a:pt x="5951436" y="1637644"/>
                </a:lnTo>
                <a:lnTo>
                  <a:pt x="0" y="1637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97324" y="6163624"/>
            <a:ext cx="2239903" cy="1073008"/>
          </a:xfrm>
          <a:custGeom>
            <a:avLst/>
            <a:gdLst/>
            <a:ahLst/>
            <a:cxnLst/>
            <a:rect r="r" b="b" t="t" l="l"/>
            <a:pathLst>
              <a:path h="1073008" w="2239903">
                <a:moveTo>
                  <a:pt x="0" y="0"/>
                </a:moveTo>
                <a:lnTo>
                  <a:pt x="2239904" y="0"/>
                </a:lnTo>
                <a:lnTo>
                  <a:pt x="2239904" y="1073008"/>
                </a:lnTo>
                <a:lnTo>
                  <a:pt x="0" y="1073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63571">
            <a:off x="14351232" y="6158011"/>
            <a:ext cx="1659177" cy="626339"/>
          </a:xfrm>
          <a:custGeom>
            <a:avLst/>
            <a:gdLst/>
            <a:ahLst/>
            <a:cxnLst/>
            <a:rect r="r" b="b" t="t" l="l"/>
            <a:pathLst>
              <a:path h="626339" w="1659177">
                <a:moveTo>
                  <a:pt x="0" y="0"/>
                </a:moveTo>
                <a:lnTo>
                  <a:pt x="1659177" y="0"/>
                </a:lnTo>
                <a:lnTo>
                  <a:pt x="1659177" y="626339"/>
                </a:lnTo>
                <a:lnTo>
                  <a:pt x="0" y="626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18832" y="6700128"/>
            <a:ext cx="6266288" cy="3408353"/>
          </a:xfrm>
          <a:custGeom>
            <a:avLst/>
            <a:gdLst/>
            <a:ahLst/>
            <a:cxnLst/>
            <a:rect r="r" b="b" t="t" l="l"/>
            <a:pathLst>
              <a:path h="3408353" w="6266288">
                <a:moveTo>
                  <a:pt x="0" y="0"/>
                </a:moveTo>
                <a:lnTo>
                  <a:pt x="6266288" y="0"/>
                </a:lnTo>
                <a:lnTo>
                  <a:pt x="6266288" y="3408352"/>
                </a:lnTo>
                <a:lnTo>
                  <a:pt x="0" y="34083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61122" y="2041133"/>
            <a:ext cx="91114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Coeficiente de Sustentação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61122" y="3175878"/>
            <a:ext cx="1177376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1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coeficiente de sustentação (CL) é um número adimensional que indica a capacidade de um corpo, como uma asa de avião, gerar sustentação em relação à sua área, à densidade do fluido (ar) e à velocidade do escoamento.</a:t>
            </a:r>
          </a:p>
        </p:txBody>
      </p:sp>
    </p:spTree>
  </p:cSld>
  <p:clrMapOvr>
    <a:masterClrMapping/>
  </p:clrMapOvr>
  <p:transition spd="med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36383"/>
            <a:ext cx="4628096" cy="46280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061122" y="3233028"/>
            <a:ext cx="10483647" cy="6447443"/>
          </a:xfrm>
          <a:custGeom>
            <a:avLst/>
            <a:gdLst/>
            <a:ahLst/>
            <a:cxnLst/>
            <a:rect r="r" b="b" t="t" l="l"/>
            <a:pathLst>
              <a:path h="6447443" w="10483647">
                <a:moveTo>
                  <a:pt x="0" y="0"/>
                </a:moveTo>
                <a:lnTo>
                  <a:pt x="10483647" y="0"/>
                </a:lnTo>
                <a:lnTo>
                  <a:pt x="10483647" y="6447443"/>
                </a:lnTo>
                <a:lnTo>
                  <a:pt x="0" y="6447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61122" y="2041133"/>
            <a:ext cx="91114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Coeficiente de Sustentação </a:t>
            </a:r>
          </a:p>
        </p:txBody>
      </p:sp>
    </p:spTree>
  </p:cSld>
  <p:clrMapOvr>
    <a:masterClrMapping/>
  </p:clrMapOvr>
  <p:transition spd="med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711601" y="5242276"/>
            <a:ext cx="5868874" cy="3223251"/>
          </a:xfrm>
          <a:custGeom>
            <a:avLst/>
            <a:gdLst/>
            <a:ahLst/>
            <a:cxnLst/>
            <a:rect r="r" b="b" t="t" l="l"/>
            <a:pathLst>
              <a:path h="3223251" w="5868874">
                <a:moveTo>
                  <a:pt x="0" y="0"/>
                </a:moveTo>
                <a:lnTo>
                  <a:pt x="5868874" y="0"/>
                </a:lnTo>
                <a:lnTo>
                  <a:pt x="5868874" y="3223251"/>
                </a:lnTo>
                <a:lnTo>
                  <a:pt x="0" y="3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857" t="0" r="-9684" b="-853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36276" y="1935577"/>
            <a:ext cx="1070355" cy="1171387"/>
          </a:xfrm>
          <a:custGeom>
            <a:avLst/>
            <a:gdLst/>
            <a:ahLst/>
            <a:cxnLst/>
            <a:rect r="r" b="b" t="t" l="l"/>
            <a:pathLst>
              <a:path h="1171387" w="1070355">
                <a:moveTo>
                  <a:pt x="0" y="0"/>
                </a:moveTo>
                <a:lnTo>
                  <a:pt x="1070355" y="0"/>
                </a:lnTo>
                <a:lnTo>
                  <a:pt x="1070355" y="1171388"/>
                </a:lnTo>
                <a:lnTo>
                  <a:pt x="0" y="117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4281" y="1935577"/>
            <a:ext cx="1044281" cy="1218453"/>
          </a:xfrm>
          <a:custGeom>
            <a:avLst/>
            <a:gdLst/>
            <a:ahLst/>
            <a:cxnLst/>
            <a:rect r="r" b="b" t="t" l="l"/>
            <a:pathLst>
              <a:path h="1218453" w="1044281">
                <a:moveTo>
                  <a:pt x="0" y="0"/>
                </a:moveTo>
                <a:lnTo>
                  <a:pt x="1044282" y="0"/>
                </a:lnTo>
                <a:lnTo>
                  <a:pt x="1044282" y="1218453"/>
                </a:lnTo>
                <a:lnTo>
                  <a:pt x="0" y="12184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61122" y="505617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77363" y="2347838"/>
            <a:ext cx="76880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Wing-loading ou Carregamento Alar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77363" y="3452103"/>
            <a:ext cx="979059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É a relação entre o peso total de uma aeronave (ou ave) e a área de sua asa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61122" y="5526700"/>
            <a:ext cx="4631304" cy="215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peso hipotético do planador é de 400g e a area da asa é de 266,66cm², portanto:</a:t>
            </a:r>
          </a:p>
        </p:txBody>
      </p:sp>
    </p:spTree>
  </p:cSld>
  <p:clrMapOvr>
    <a:masterClrMapping/>
  </p:clrMapOvr>
  <p:transition spd="med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6354" y="1814094"/>
            <a:ext cx="17002946" cy="225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3"/>
              </a:lnSpc>
            </a:pPr>
            <a:r>
              <a:rPr lang="en-US" sz="3600" spc="-1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medidas a seguir foram desenvolvidas com o objetivo de otimizar desempenho e tempo de voo.</a:t>
            </a:r>
          </a:p>
          <a:p>
            <a:pPr algn="l">
              <a:lnSpc>
                <a:spcPts val="392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763178" y="3653689"/>
            <a:ext cx="12761644" cy="6183563"/>
          </a:xfrm>
          <a:custGeom>
            <a:avLst/>
            <a:gdLst/>
            <a:ahLst/>
            <a:cxnLst/>
            <a:rect r="r" b="b" t="t" l="l"/>
            <a:pathLst>
              <a:path h="6183563" w="12761644">
                <a:moveTo>
                  <a:pt x="0" y="0"/>
                </a:moveTo>
                <a:lnTo>
                  <a:pt x="12761644" y="0"/>
                </a:lnTo>
                <a:lnTo>
                  <a:pt x="12761644" y="6183563"/>
                </a:lnTo>
                <a:lnTo>
                  <a:pt x="0" y="618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601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2813" y="566648"/>
            <a:ext cx="11883679" cy="11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8"/>
              </a:lnSpc>
            </a:pPr>
            <a:r>
              <a:rPr lang="en-US" b="true" sz="9073" spc="-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Medidas Principais </a:t>
            </a:r>
          </a:p>
        </p:txBody>
      </p:sp>
    </p:spTree>
  </p:cSld>
  <p:clrMapOvr>
    <a:masterClrMapping/>
  </p:clrMapOvr>
  <p:transition spd="med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3504" y="765631"/>
            <a:ext cx="8880496" cy="11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8"/>
              </a:lnSpc>
            </a:pPr>
            <a:r>
              <a:rPr lang="en-US" b="true" sz="9073" spc="-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1667" y="2295930"/>
            <a:ext cx="16817633" cy="774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87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Durante o desenvolvimento foram identificados riscos técnicos e operacionais:</a:t>
            </a:r>
          </a:p>
          <a:p>
            <a:pPr algn="just" marL="734059" indent="-367030" lvl="1">
              <a:lnSpc>
                <a:spcPts val="618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Falhas estruturais devido ao uso inadequado de materiais;</a:t>
            </a:r>
          </a:p>
          <a:p>
            <a:pPr algn="just" marL="734059" indent="-367030" lvl="1">
              <a:lnSpc>
                <a:spcPts val="618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Desbalanceamento por posicionamento incorreto do centro de gravidade;</a:t>
            </a:r>
          </a:p>
          <a:p>
            <a:pPr algn="just" marL="734059" indent="-367030" lvl="1">
              <a:lnSpc>
                <a:spcPts val="618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Perda de estabilidade causada por ajustes incorretos do diedro ou do ângulo de incidência;</a:t>
            </a:r>
          </a:p>
          <a:p>
            <a:pPr algn="just" marL="734059" indent="-367030" lvl="1">
              <a:lnSpc>
                <a:spcPts val="618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Desempenho abaixo do esperado em função de variações de massa ou arrasto.</a:t>
            </a:r>
          </a:p>
          <a:p>
            <a:pPr algn="just">
              <a:lnSpc>
                <a:spcPts val="6187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Como mitigação, foram definidos testes preliminares de voo e revisões no processo de montagem e balanceamento.</a:t>
            </a:r>
          </a:p>
          <a:p>
            <a:pPr algn="just">
              <a:lnSpc>
                <a:spcPts val="6187"/>
              </a:lnSpc>
            </a:pPr>
          </a:p>
          <a:p>
            <a:pPr algn="just">
              <a:lnSpc>
                <a:spcPts val="6187"/>
              </a:lnSpc>
            </a:pPr>
          </a:p>
        </p:txBody>
      </p:sp>
    </p:spTree>
  </p:cSld>
  <p:clrMapOvr>
    <a:masterClrMapping/>
  </p:clrMapOvr>
  <p:transition spd="med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3286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3922" y="715809"/>
            <a:ext cx="13240156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Próximos Passos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0355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7764" y="2568786"/>
            <a:ext cx="8305039" cy="647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folha de processo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montagem do aeromodelo  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Modificações do projeto</a:t>
            </a:r>
          </a:p>
          <a:p>
            <a:pPr algn="just" marL="908352" indent="-454176" lvl="1">
              <a:lnSpc>
                <a:spcPts val="8709"/>
              </a:lnSpc>
              <a:buFont typeface="Arial"/>
              <a:buChar char="•"/>
            </a:pPr>
            <a:r>
              <a:rPr lang="en-US" b="true" sz="4207" spc="-2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levantamento de custos reais</a:t>
            </a:r>
          </a:p>
          <a:p>
            <a:pPr algn="just">
              <a:lnSpc>
                <a:spcPts val="8709"/>
              </a:lnSpc>
            </a:pPr>
          </a:p>
          <a:p>
            <a:pPr algn="just">
              <a:lnSpc>
                <a:spcPts val="8709"/>
              </a:lnSpc>
            </a:pPr>
          </a:p>
        </p:txBody>
      </p:sp>
    </p:spTree>
  </p:cSld>
  <p:clrMapOvr>
    <a:masterClrMapping/>
  </p:clrMapOvr>
  <p:transition spd="med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98764" y="-357280"/>
            <a:ext cx="5316215" cy="10814623"/>
            <a:chOff x="0" y="0"/>
            <a:chExt cx="7088286" cy="14419498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331211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330518" y="-146757"/>
            <a:ext cx="5895283" cy="10604100"/>
            <a:chOff x="0" y="0"/>
            <a:chExt cx="6349238" cy="114206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20470" y="-200914"/>
              <a:ext cx="7579741" cy="11690016"/>
            </a:xfrm>
            <a:custGeom>
              <a:avLst/>
              <a:gdLst/>
              <a:ahLst/>
              <a:cxnLst/>
              <a:rect r="r" b="b" t="t" l="l"/>
              <a:pathLst>
                <a:path h="11690016" w="7579741">
                  <a:moveTo>
                    <a:pt x="7563231" y="890912"/>
                  </a:moveTo>
                  <a:cubicBezTo>
                    <a:pt x="7547864" y="921716"/>
                    <a:pt x="7490206" y="1182518"/>
                    <a:pt x="7507224" y="1240532"/>
                  </a:cubicBezTo>
                  <a:cubicBezTo>
                    <a:pt x="7525639" y="1229494"/>
                    <a:pt x="7436739" y="1392239"/>
                    <a:pt x="7482586" y="1589895"/>
                  </a:cubicBezTo>
                  <a:cubicBezTo>
                    <a:pt x="7469505" y="1626089"/>
                    <a:pt x="7553833" y="1662796"/>
                    <a:pt x="7546848" y="1739291"/>
                  </a:cubicBezTo>
                  <a:cubicBezTo>
                    <a:pt x="7534529" y="1778052"/>
                    <a:pt x="7489825" y="1765474"/>
                    <a:pt x="7525639" y="1818097"/>
                  </a:cubicBezTo>
                  <a:cubicBezTo>
                    <a:pt x="7533132" y="1988800"/>
                    <a:pt x="7579233" y="2053230"/>
                    <a:pt x="7428357" y="2526064"/>
                  </a:cubicBezTo>
                  <a:cubicBezTo>
                    <a:pt x="7398639" y="2518106"/>
                    <a:pt x="7317740" y="3038172"/>
                    <a:pt x="7205980" y="3427066"/>
                  </a:cubicBezTo>
                  <a:cubicBezTo>
                    <a:pt x="7222109" y="3500480"/>
                    <a:pt x="7240016" y="3534107"/>
                    <a:pt x="7202297" y="3668873"/>
                  </a:cubicBezTo>
                  <a:cubicBezTo>
                    <a:pt x="7208901" y="3702757"/>
                    <a:pt x="7273036" y="3763337"/>
                    <a:pt x="7239635" y="3852924"/>
                  </a:cubicBezTo>
                  <a:cubicBezTo>
                    <a:pt x="7204202" y="4022087"/>
                    <a:pt x="7205853" y="4416114"/>
                    <a:pt x="7250049" y="4479518"/>
                  </a:cubicBezTo>
                  <a:cubicBezTo>
                    <a:pt x="7275576" y="4461806"/>
                    <a:pt x="7186168" y="4797307"/>
                    <a:pt x="7233031" y="4815276"/>
                  </a:cubicBezTo>
                  <a:cubicBezTo>
                    <a:pt x="7217791" y="4931046"/>
                    <a:pt x="7278497" y="4998300"/>
                    <a:pt x="7147941" y="5243188"/>
                  </a:cubicBezTo>
                  <a:cubicBezTo>
                    <a:pt x="7045960" y="5366402"/>
                    <a:pt x="7168642" y="5464716"/>
                    <a:pt x="7069074" y="5640296"/>
                  </a:cubicBezTo>
                  <a:cubicBezTo>
                    <a:pt x="7109587" y="5708577"/>
                    <a:pt x="7008622" y="5754269"/>
                    <a:pt x="7081139" y="6076166"/>
                  </a:cubicBezTo>
                  <a:cubicBezTo>
                    <a:pt x="7090664" y="6095161"/>
                    <a:pt x="7034657" y="6193989"/>
                    <a:pt x="7017766" y="6278185"/>
                  </a:cubicBezTo>
                  <a:cubicBezTo>
                    <a:pt x="7063232" y="6378553"/>
                    <a:pt x="7012940" y="6371879"/>
                    <a:pt x="6997446" y="6546432"/>
                  </a:cubicBezTo>
                  <a:cubicBezTo>
                    <a:pt x="6914515" y="6677604"/>
                    <a:pt x="6917309" y="6738441"/>
                    <a:pt x="6838696" y="6935839"/>
                  </a:cubicBezTo>
                  <a:cubicBezTo>
                    <a:pt x="6861556" y="6921208"/>
                    <a:pt x="6889496" y="7019009"/>
                    <a:pt x="6822313" y="7248238"/>
                  </a:cubicBezTo>
                  <a:cubicBezTo>
                    <a:pt x="6817868" y="7288026"/>
                    <a:pt x="6727190" y="7326530"/>
                    <a:pt x="6704838" y="7417401"/>
                  </a:cubicBezTo>
                  <a:cubicBezTo>
                    <a:pt x="6674739" y="7458473"/>
                    <a:pt x="6736080" y="7523416"/>
                    <a:pt x="6667881" y="7525469"/>
                  </a:cubicBezTo>
                  <a:cubicBezTo>
                    <a:pt x="6676517" y="7618907"/>
                    <a:pt x="6621399" y="7596574"/>
                    <a:pt x="6607683" y="7637132"/>
                  </a:cubicBezTo>
                  <a:cubicBezTo>
                    <a:pt x="6650990" y="7691551"/>
                    <a:pt x="6618478" y="7680257"/>
                    <a:pt x="6653657" y="7711061"/>
                  </a:cubicBezTo>
                  <a:cubicBezTo>
                    <a:pt x="6651371" y="7856864"/>
                    <a:pt x="6546469" y="8067355"/>
                    <a:pt x="6552819" y="8248582"/>
                  </a:cubicBezTo>
                  <a:cubicBezTo>
                    <a:pt x="6516370" y="8426472"/>
                    <a:pt x="6542786" y="8499116"/>
                    <a:pt x="6490208" y="8693948"/>
                  </a:cubicBezTo>
                  <a:cubicBezTo>
                    <a:pt x="6527419" y="8717052"/>
                    <a:pt x="6500749" y="8744774"/>
                    <a:pt x="6457696" y="8902386"/>
                  </a:cubicBezTo>
                  <a:cubicBezTo>
                    <a:pt x="6503289" y="8954495"/>
                    <a:pt x="6486271" y="9073345"/>
                    <a:pt x="6438519" y="9212474"/>
                  </a:cubicBezTo>
                  <a:cubicBezTo>
                    <a:pt x="6519418" y="9307964"/>
                    <a:pt x="6472682" y="9607015"/>
                    <a:pt x="6428232" y="9726378"/>
                  </a:cubicBezTo>
                  <a:cubicBezTo>
                    <a:pt x="6441440" y="9825206"/>
                    <a:pt x="6419596" y="9929939"/>
                    <a:pt x="6364732" y="10017985"/>
                  </a:cubicBezTo>
                  <a:cubicBezTo>
                    <a:pt x="6326251" y="10221802"/>
                    <a:pt x="6311773" y="10390451"/>
                    <a:pt x="6153531" y="10597603"/>
                  </a:cubicBezTo>
                  <a:cubicBezTo>
                    <a:pt x="6108954" y="10757012"/>
                    <a:pt x="6112764" y="10860717"/>
                    <a:pt x="6025007" y="11073518"/>
                  </a:cubicBezTo>
                  <a:cubicBezTo>
                    <a:pt x="5990082" y="11148729"/>
                    <a:pt x="5948299" y="11064790"/>
                    <a:pt x="5956046" y="11199042"/>
                  </a:cubicBezTo>
                  <a:cubicBezTo>
                    <a:pt x="5906770" y="11236777"/>
                    <a:pt x="5970270" y="11355370"/>
                    <a:pt x="5856605" y="11456251"/>
                  </a:cubicBezTo>
                  <a:cubicBezTo>
                    <a:pt x="5875401" y="11577925"/>
                    <a:pt x="5926582" y="11629564"/>
                    <a:pt x="5715762" y="11597434"/>
                  </a:cubicBezTo>
                  <a:cubicBezTo>
                    <a:pt x="4322445" y="11591786"/>
                    <a:pt x="2963291" y="11614119"/>
                    <a:pt x="1505204" y="11588963"/>
                  </a:cubicBezTo>
                  <a:cubicBezTo>
                    <a:pt x="1422400" y="11573561"/>
                    <a:pt x="1221740" y="11690016"/>
                    <a:pt x="1265555" y="11381296"/>
                  </a:cubicBezTo>
                  <a:cubicBezTo>
                    <a:pt x="1276477" y="8056573"/>
                    <a:pt x="1248029" y="4646627"/>
                    <a:pt x="1253236" y="1331915"/>
                  </a:cubicBezTo>
                  <a:cubicBezTo>
                    <a:pt x="1408430" y="0"/>
                    <a:pt x="0" y="298458"/>
                    <a:pt x="6352667" y="220680"/>
                  </a:cubicBezTo>
                  <a:cubicBezTo>
                    <a:pt x="6709537" y="237108"/>
                    <a:pt x="7224776" y="185928"/>
                    <a:pt x="7545070" y="242499"/>
                  </a:cubicBezTo>
                  <a:cubicBezTo>
                    <a:pt x="7579741" y="268938"/>
                    <a:pt x="7569835" y="834952"/>
                    <a:pt x="7563231" y="890912"/>
                  </a:cubicBezTo>
                  <a:close/>
                </a:path>
              </a:pathLst>
            </a:custGeom>
            <a:blipFill>
              <a:blip r:embed="rId5"/>
              <a:stretch>
                <a:fillRect l="-77505" t="0" r="-9178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69087" y="2650673"/>
            <a:ext cx="12234000" cy="439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segunda Sprint consolidou as etapas iniciais do projeto, resultando em um modelo aerodinamicamente equilibrado e construtivamente viável. </a:t>
            </a:r>
            <a:r>
              <a:rPr lang="en-US" sz="3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Foram definidos parâmetros fundamentais para a fabricação e realizados cálculos que garantem o desempenho e estabilidade em voo.  As próximas etapas envolverão a construção física do protótipo, testes de voo controlados e ajustes finos nos parâmetros de sustentação e estabilidade.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0863" y="841064"/>
            <a:ext cx="9146273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</p:txBody>
      </p:sp>
    </p:spTree>
  </p:cSld>
  <p:clrMapOvr>
    <a:masterClrMapping/>
  </p:clrMapOvr>
  <p:transition spd="med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27195" y="1028700"/>
            <a:ext cx="2245969" cy="22459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24757" y="1028700"/>
            <a:ext cx="2245969" cy="224596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13331" y="1028700"/>
            <a:ext cx="2245969" cy="224596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58570" t="-67067" r="-7443" b="-5428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24757" y="6101104"/>
            <a:ext cx="2245969" cy="224596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48152" t="-53195" r="-47786" b="-10805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013331" y="6101104"/>
            <a:ext cx="2245969" cy="22459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727" r="0" b="-2272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719044" y="6101104"/>
            <a:ext cx="2245969" cy="224596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751" t="-15192" r="0" b="-1914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5489779" cy="10287000"/>
            <a:chOff x="0" y="0"/>
            <a:chExt cx="1445868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586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5868">
                  <a:moveTo>
                    <a:pt x="0" y="0"/>
                  </a:moveTo>
                  <a:lnTo>
                    <a:pt x="1445868" y="0"/>
                  </a:lnTo>
                  <a:lnTo>
                    <a:pt x="14458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44586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0" y="4056620"/>
            <a:ext cx="5489779" cy="4617873"/>
          </a:xfrm>
          <a:custGeom>
            <a:avLst/>
            <a:gdLst/>
            <a:ahLst/>
            <a:cxnLst/>
            <a:rect r="r" b="b" t="t" l="l"/>
            <a:pathLst>
              <a:path h="4617873" w="5489779">
                <a:moveTo>
                  <a:pt x="0" y="0"/>
                </a:moveTo>
                <a:lnTo>
                  <a:pt x="5489779" y="0"/>
                </a:lnTo>
                <a:lnTo>
                  <a:pt x="5489779" y="4617873"/>
                </a:lnTo>
                <a:lnTo>
                  <a:pt x="0" y="4617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902" t="-26626" r="-15994" b="-2898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-544772" y="1193806"/>
            <a:ext cx="6432857" cy="132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Equipe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88085" y="3368462"/>
            <a:ext cx="3319314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André Antunes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 Master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45937" y="3368462"/>
            <a:ext cx="240848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Luiz Fortes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96337" y="8442322"/>
            <a:ext cx="2491383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Lucas Cobo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32621" y="8442322"/>
            <a:ext cx="3830241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Leonardo Gabriel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66712" y="3368462"/>
            <a:ext cx="2939207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Alvaro Vianel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49746" y="8442322"/>
            <a:ext cx="2973139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Paulo Gabriel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29407" y="774030"/>
            <a:ext cx="5316215" cy="10814623"/>
            <a:chOff x="0" y="0"/>
            <a:chExt cx="7088286" cy="14419498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331211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088286" cy="7088286"/>
            </a:xfrm>
            <a:custGeom>
              <a:avLst/>
              <a:gdLst/>
              <a:ahLst/>
              <a:cxnLst/>
              <a:rect r="r" b="b" t="t" l="l"/>
              <a:pathLst>
                <a:path h="7088286" w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-517224" y="793719"/>
            <a:ext cx="9146273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Referências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9889" y="2087535"/>
            <a:ext cx="17716113" cy="788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Aerodynamics for Students 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| www.aerodynamics4students.com. Disponível em: &lt;https://aerodynamics4students.com/&gt;.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SULAVMORE. Rubber Band Powered Plane.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Disponível em: &lt;https://www.instructables.com/Rubber-Band-Powered-Plane/&gt;.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Easy Built Models - Free Flight Rubber Powered Airplanes.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Disponível em: &lt;https://easybuiltmodels.com/ff.htm&gt;.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ERIKAREGINAS. Aeromodelo com propulsão elástica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&lt;https://pt.scribd.com/document/49320045/Aeromodelo-com-propulsao-elastica&gt;.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DO MUNDO. AVIÃO movido a ELÁSTICO? Será que funciona?</a:t>
            </a: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Disponível em: &lt;https://www.youtube.com/watch?v=W2r38xdAji8&gt;. Acesso em: 28 set. 2025.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‌</a:t>
            </a:r>
          </a:p>
          <a:p>
            <a:pPr algn="l">
              <a:lnSpc>
                <a:spcPts val="3470"/>
              </a:lnSpc>
            </a:pPr>
            <a:r>
              <a:rPr lang="en-US" sz="26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do Professor.</a:t>
            </a:r>
          </a:p>
          <a:p>
            <a:pPr algn="l">
              <a:lnSpc>
                <a:spcPts val="347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114097" y="805596"/>
            <a:ext cx="1029903" cy="1022413"/>
          </a:xfrm>
          <a:custGeom>
            <a:avLst/>
            <a:gdLst/>
            <a:ahLst/>
            <a:cxnLst/>
            <a:rect r="r" b="b" t="t" l="l"/>
            <a:pathLst>
              <a:path h="1022413" w="1029903">
                <a:moveTo>
                  <a:pt x="0" y="0"/>
                </a:moveTo>
                <a:lnTo>
                  <a:pt x="1029903" y="0"/>
                </a:lnTo>
                <a:lnTo>
                  <a:pt x="1029903" y="1022412"/>
                </a:lnTo>
                <a:lnTo>
                  <a:pt x="0" y="1022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767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3378781" y="5356488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5608172"/>
                </a:moveTo>
                <a:lnTo>
                  <a:pt x="5608172" y="5608172"/>
                </a:lnTo>
                <a:lnTo>
                  <a:pt x="5608172" y="0"/>
                </a:lnTo>
                <a:lnTo>
                  <a:pt x="0" y="0"/>
                </a:lnTo>
                <a:lnTo>
                  <a:pt x="0" y="56081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-663878" y="-464672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5608172" y="0"/>
                </a:moveTo>
                <a:lnTo>
                  <a:pt x="0" y="0"/>
                </a:lnTo>
                <a:lnTo>
                  <a:pt x="0" y="5608172"/>
                </a:lnTo>
                <a:lnTo>
                  <a:pt x="5608172" y="5608172"/>
                </a:lnTo>
                <a:lnTo>
                  <a:pt x="5608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9064" y="4115969"/>
            <a:ext cx="12449872" cy="258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53"/>
              </a:lnSpc>
            </a:pPr>
            <a:r>
              <a:rPr lang="en-US" b="true" sz="20487" spc="-1126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Obrigado!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1305563" y="6337710"/>
            <a:ext cx="8449254" cy="2861907"/>
          </a:xfrm>
          <a:custGeom>
            <a:avLst/>
            <a:gdLst/>
            <a:ahLst/>
            <a:cxnLst/>
            <a:rect r="r" b="b" t="t" l="l"/>
            <a:pathLst>
              <a:path h="2861907" w="8449254">
                <a:moveTo>
                  <a:pt x="8449254" y="0"/>
                </a:moveTo>
                <a:lnTo>
                  <a:pt x="0" y="0"/>
                </a:lnTo>
                <a:lnTo>
                  <a:pt x="0" y="2861908"/>
                </a:lnTo>
                <a:lnTo>
                  <a:pt x="8449254" y="2861908"/>
                </a:lnTo>
                <a:lnTo>
                  <a:pt x="84492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09" y="8956897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8"/>
                </a:lnTo>
                <a:lnTo>
                  <a:pt x="0" y="115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28" t="-33760" r="-55922" b="-68576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393" y="5542986"/>
            <a:ext cx="5608172" cy="5608172"/>
          </a:xfrm>
          <a:custGeom>
            <a:avLst/>
            <a:gdLst/>
            <a:ahLst/>
            <a:cxnLst/>
            <a:rect r="r" b="b" t="t" l="l"/>
            <a:pathLst>
              <a:path h="5608172" w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-102664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823" y="4371439"/>
            <a:ext cx="6432857" cy="132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Sumário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95680" y="1377259"/>
            <a:ext cx="9734260" cy="816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Cronograma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Desenho Consolidado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Croqui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Cálculos iniciais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Medidas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Riscos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</a:p>
          <a:p>
            <a:pPr algn="l" marL="993139" indent="-496570" lvl="1">
              <a:lnSpc>
                <a:spcPts val="7267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80231" y="0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4972365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798221" y="169957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129331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8221" y="0"/>
            <a:ext cx="5841311" cy="3891774"/>
          </a:xfrm>
          <a:custGeom>
            <a:avLst/>
            <a:gdLst/>
            <a:ahLst/>
            <a:cxnLst/>
            <a:rect r="r" b="b" t="t" l="l"/>
            <a:pathLst>
              <a:path h="3891774" w="5841311">
                <a:moveTo>
                  <a:pt x="0" y="0"/>
                </a:moveTo>
                <a:lnTo>
                  <a:pt x="5841311" y="0"/>
                </a:lnTo>
                <a:lnTo>
                  <a:pt x="5841311" y="3891774"/>
                </a:lnTo>
                <a:lnTo>
                  <a:pt x="0" y="389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75616" y="412318"/>
            <a:ext cx="1194239" cy="1232763"/>
          </a:xfrm>
          <a:custGeom>
            <a:avLst/>
            <a:gdLst/>
            <a:ahLst/>
            <a:cxnLst/>
            <a:rect r="r" b="b" t="t" l="l"/>
            <a:pathLst>
              <a:path h="1232763" w="1194239">
                <a:moveTo>
                  <a:pt x="0" y="0"/>
                </a:moveTo>
                <a:lnTo>
                  <a:pt x="1194240" y="0"/>
                </a:lnTo>
                <a:lnTo>
                  <a:pt x="1194240" y="1232764"/>
                </a:lnTo>
                <a:lnTo>
                  <a:pt x="0" y="1232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02541" y="332936"/>
            <a:ext cx="1272658" cy="1272658"/>
          </a:xfrm>
          <a:custGeom>
            <a:avLst/>
            <a:gdLst/>
            <a:ahLst/>
            <a:cxnLst/>
            <a:rect r="r" b="b" t="t" l="l"/>
            <a:pathLst>
              <a:path h="1272658" w="1272658">
                <a:moveTo>
                  <a:pt x="0" y="0"/>
                </a:moveTo>
                <a:lnTo>
                  <a:pt x="1272658" y="0"/>
                </a:lnTo>
                <a:lnTo>
                  <a:pt x="1272658" y="1272658"/>
                </a:lnTo>
                <a:lnTo>
                  <a:pt x="0" y="12726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07885" y="464056"/>
            <a:ext cx="916800" cy="1220920"/>
          </a:xfrm>
          <a:custGeom>
            <a:avLst/>
            <a:gdLst/>
            <a:ahLst/>
            <a:cxnLst/>
            <a:rect r="r" b="b" t="t" l="l"/>
            <a:pathLst>
              <a:path h="1220920" w="916800">
                <a:moveTo>
                  <a:pt x="0" y="0"/>
                </a:moveTo>
                <a:lnTo>
                  <a:pt x="916800" y="0"/>
                </a:lnTo>
                <a:lnTo>
                  <a:pt x="916800" y="1220920"/>
                </a:lnTo>
                <a:lnTo>
                  <a:pt x="0" y="1220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4789" y="7414045"/>
            <a:ext cx="3202961" cy="2294120"/>
          </a:xfrm>
          <a:custGeom>
            <a:avLst/>
            <a:gdLst/>
            <a:ahLst/>
            <a:cxnLst/>
            <a:rect r="r" b="b" t="t" l="l"/>
            <a:pathLst>
              <a:path h="2294120" w="3202961">
                <a:moveTo>
                  <a:pt x="0" y="0"/>
                </a:moveTo>
                <a:lnTo>
                  <a:pt x="3202961" y="0"/>
                </a:lnTo>
                <a:lnTo>
                  <a:pt x="3202961" y="2294121"/>
                </a:lnTo>
                <a:lnTo>
                  <a:pt x="0" y="22941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8450" y="7135907"/>
            <a:ext cx="2850847" cy="2437474"/>
          </a:xfrm>
          <a:custGeom>
            <a:avLst/>
            <a:gdLst/>
            <a:ahLst/>
            <a:cxnLst/>
            <a:rect r="r" b="b" t="t" l="l"/>
            <a:pathLst>
              <a:path h="2437474" w="2850847">
                <a:moveTo>
                  <a:pt x="0" y="0"/>
                </a:moveTo>
                <a:lnTo>
                  <a:pt x="2850847" y="0"/>
                </a:lnTo>
                <a:lnTo>
                  <a:pt x="2850847" y="2437474"/>
                </a:lnTo>
                <a:lnTo>
                  <a:pt x="0" y="24374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7447" y="7135907"/>
            <a:ext cx="3074163" cy="2572258"/>
          </a:xfrm>
          <a:custGeom>
            <a:avLst/>
            <a:gdLst/>
            <a:ahLst/>
            <a:cxnLst/>
            <a:rect r="r" b="b" t="t" l="l"/>
            <a:pathLst>
              <a:path h="2572258" w="3074163">
                <a:moveTo>
                  <a:pt x="0" y="0"/>
                </a:moveTo>
                <a:lnTo>
                  <a:pt x="3074162" y="0"/>
                </a:lnTo>
                <a:lnTo>
                  <a:pt x="3074162" y="2572259"/>
                </a:lnTo>
                <a:lnTo>
                  <a:pt x="0" y="257225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3885" y="2082659"/>
            <a:ext cx="11725514" cy="402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8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Nesta etapa do projeto, foi consolidado o desenho técnico do modelo, realizado os cálculos aerodinâmicos iniciais, definido as medidas do aeromodelo, a compra dos materiais e efetuada uma análise preliminar de riscos de projeto.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400" y="446182"/>
            <a:ext cx="7952309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86443" y="3853674"/>
            <a:ext cx="311333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Representação do modelo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79085" y="-1193322"/>
            <a:ext cx="5643457" cy="11480322"/>
            <a:chOff x="0" y="0"/>
            <a:chExt cx="7524609" cy="15307096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782487"/>
              <a:ext cx="7524609" cy="7524609"/>
            </a:xfrm>
            <a:custGeom>
              <a:avLst/>
              <a:gdLst/>
              <a:ahLst/>
              <a:cxnLst/>
              <a:rect r="r" b="b" t="t" l="l"/>
              <a:pathLst>
                <a:path h="7524609" w="7524609">
                  <a:moveTo>
                    <a:pt x="0" y="7524609"/>
                  </a:moveTo>
                  <a:lnTo>
                    <a:pt x="7524609" y="7524609"/>
                  </a:lnTo>
                  <a:lnTo>
                    <a:pt x="7524609" y="0"/>
                  </a:lnTo>
                  <a:lnTo>
                    <a:pt x="0" y="0"/>
                  </a:lnTo>
                  <a:lnTo>
                    <a:pt x="0" y="752460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524609" cy="7524609"/>
            </a:xfrm>
            <a:custGeom>
              <a:avLst/>
              <a:gdLst/>
              <a:ahLst/>
              <a:cxnLst/>
              <a:rect r="r" b="b" t="t" l="l"/>
              <a:pathLst>
                <a:path h="7524609" w="7524609">
                  <a:moveTo>
                    <a:pt x="7524609" y="0"/>
                  </a:moveTo>
                  <a:lnTo>
                    <a:pt x="0" y="0"/>
                  </a:lnTo>
                  <a:lnTo>
                    <a:pt x="0" y="7524609"/>
                  </a:lnTo>
                  <a:lnTo>
                    <a:pt x="7524609" y="7524609"/>
                  </a:lnTo>
                  <a:lnTo>
                    <a:pt x="752460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180231" y="0"/>
            <a:ext cx="1107769" cy="1157669"/>
          </a:xfrm>
          <a:custGeom>
            <a:avLst/>
            <a:gdLst/>
            <a:ahLst/>
            <a:cxnLst/>
            <a:rect r="r" b="b" t="t" l="l"/>
            <a:pathLst>
              <a:path h="1157669" w="1107769">
                <a:moveTo>
                  <a:pt x="0" y="0"/>
                </a:moveTo>
                <a:lnTo>
                  <a:pt x="1107769" y="0"/>
                </a:lnTo>
                <a:lnTo>
                  <a:pt x="1107769" y="1157669"/>
                </a:lnTo>
                <a:lnTo>
                  <a:pt x="0" y="115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28" t="-33760" r="-55922" b="-6857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434" y="1694658"/>
            <a:ext cx="12931251" cy="8311864"/>
          </a:xfrm>
          <a:custGeom>
            <a:avLst/>
            <a:gdLst/>
            <a:ahLst/>
            <a:cxnLst/>
            <a:rect r="r" b="b" t="t" l="l"/>
            <a:pathLst>
              <a:path h="8311864" w="12931251">
                <a:moveTo>
                  <a:pt x="0" y="0"/>
                </a:moveTo>
                <a:lnTo>
                  <a:pt x="12931251" y="0"/>
                </a:lnTo>
                <a:lnTo>
                  <a:pt x="12931251" y="8311864"/>
                </a:lnTo>
                <a:lnTo>
                  <a:pt x="0" y="8311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539" t="-36515" r="-76841" b="-327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53228" y="3498691"/>
            <a:ext cx="4507807" cy="4703799"/>
          </a:xfrm>
          <a:custGeom>
            <a:avLst/>
            <a:gdLst/>
            <a:ahLst/>
            <a:cxnLst/>
            <a:rect r="r" b="b" t="t" l="l"/>
            <a:pathLst>
              <a:path h="4703799" w="4507807">
                <a:moveTo>
                  <a:pt x="0" y="0"/>
                </a:moveTo>
                <a:lnTo>
                  <a:pt x="4507807" y="0"/>
                </a:lnTo>
                <a:lnTo>
                  <a:pt x="4507807" y="4703799"/>
                </a:lnTo>
                <a:lnTo>
                  <a:pt x="0" y="4703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590" t="-251228" r="-664880" b="-9860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72267"/>
            <a:ext cx="9251511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Cronograma</a:t>
            </a:r>
          </a:p>
        </p:txBody>
      </p:sp>
    </p:spTree>
  </p:cSld>
  <p:clrMapOvr>
    <a:masterClrMapping/>
  </p:clrMapOvr>
  <p:transition spd="med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657600" y="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7778" y="715809"/>
            <a:ext cx="13240156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Desenhos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0355" y="0"/>
            <a:ext cx="8624339" cy="2921211"/>
          </a:xfrm>
          <a:custGeom>
            <a:avLst/>
            <a:gdLst/>
            <a:ahLst/>
            <a:cxnLst/>
            <a:rect r="r" b="b" t="t" l="l"/>
            <a:pathLst>
              <a:path h="2921211" w="8624339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192" y="2813766"/>
            <a:ext cx="17426188" cy="565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desenho consolidado do Stick Plane apresenta uma configuração de asa alta com estabilizador horizontal e leme vertical proporcionais, garantindo estabilidade longitudinal e direcional.</a:t>
            </a:r>
          </a:p>
          <a:p>
            <a:pPr algn="just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 dimensões foram definidas com base nos cálculos de envergadura, corda média, alongamento da asa e posição do centro de gravidade.</a:t>
            </a:r>
          </a:p>
          <a:p>
            <a:pPr algn="just" marL="755651" indent="-377825" lvl="1">
              <a:lnSpc>
                <a:spcPts val="651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modelo prioriza simplicidade construtiva e bom desempenho em voo, sendo ideal para testes em ambiente controlado.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023217" y="-976316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11790" y="2009327"/>
            <a:ext cx="7818069" cy="8277673"/>
          </a:xfrm>
          <a:custGeom>
            <a:avLst/>
            <a:gdLst/>
            <a:ahLst/>
            <a:cxnLst/>
            <a:rect r="r" b="b" t="t" l="l"/>
            <a:pathLst>
              <a:path h="8277673" w="7818069">
                <a:moveTo>
                  <a:pt x="0" y="0"/>
                </a:moveTo>
                <a:lnTo>
                  <a:pt x="7818069" y="0"/>
                </a:lnTo>
                <a:lnTo>
                  <a:pt x="7818069" y="8277673"/>
                </a:lnTo>
                <a:lnTo>
                  <a:pt x="0" y="8277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108" r="0" b="-2224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711512"/>
            <a:ext cx="3368512" cy="81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4"/>
              </a:lnSpc>
            </a:pPr>
            <a:r>
              <a:rPr lang="en-US" b="true" sz="28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Vistas ortogonais </a:t>
            </a:r>
          </a:p>
          <a:p>
            <a:pPr algn="ctr" marL="0" indent="0" lvl="0">
              <a:lnSpc>
                <a:spcPts val="267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74379" y="164755"/>
            <a:ext cx="12393712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Croqui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0824" y="538602"/>
            <a:ext cx="5231354" cy="55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5"/>
              </a:lnSpc>
            </a:pPr>
            <a:r>
              <a:rPr lang="en-US" b="true" sz="3951" spc="-2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Stick Plane</a:t>
            </a:r>
          </a:p>
        </p:txBody>
      </p:sp>
    </p:spTree>
  </p:cSld>
  <p:clrMapOvr>
    <a:masterClrMapping/>
  </p:clrMapOvr>
  <p:transition spd="med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5381" y="2180854"/>
            <a:ext cx="7537237" cy="7689345"/>
          </a:xfrm>
          <a:custGeom>
            <a:avLst/>
            <a:gdLst/>
            <a:ahLst/>
            <a:cxnLst/>
            <a:rect r="r" b="b" t="t" l="l"/>
            <a:pathLst>
              <a:path h="7689345" w="7537237">
                <a:moveTo>
                  <a:pt x="0" y="0"/>
                </a:moveTo>
                <a:lnTo>
                  <a:pt x="7537238" y="0"/>
                </a:lnTo>
                <a:lnTo>
                  <a:pt x="7537238" y="7689344"/>
                </a:lnTo>
                <a:lnTo>
                  <a:pt x="0" y="7689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9" t="0" r="-100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88464"/>
            <a:ext cx="3368512" cy="45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4"/>
              </a:lnSpc>
            </a:pPr>
            <a:r>
              <a:rPr lang="en-US" b="true" sz="27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3D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2798221" y="514350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798221" y="0"/>
            <a:ext cx="5489779" cy="5489779"/>
          </a:xfrm>
          <a:custGeom>
            <a:avLst/>
            <a:gdLst/>
            <a:ahLst/>
            <a:cxnLst/>
            <a:rect r="r" b="b" t="t" l="l"/>
            <a:pathLst>
              <a:path h="5489779" w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8220" y="148959"/>
            <a:ext cx="12393712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Croqui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50149" y="411336"/>
            <a:ext cx="5231354" cy="55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5"/>
              </a:lnSpc>
            </a:pPr>
            <a:r>
              <a:rPr lang="en-US" b="true" sz="3951" spc="-2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Stick Plane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4" r="0" b="-757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4293" y="0"/>
            <a:ext cx="5489779" cy="11167700"/>
            <a:chOff x="0" y="0"/>
            <a:chExt cx="7319706" cy="14890267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7570561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7319706" cy="7319706"/>
            </a:xfrm>
            <a:custGeom>
              <a:avLst/>
              <a:gdLst/>
              <a:ahLst/>
              <a:cxnLst/>
              <a:rect r="r" b="b" t="t" l="l"/>
              <a:pathLst>
                <a:path h="7319706" w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928228"/>
            <a:ext cx="4628096" cy="46280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  <a:ln w="76200" cap="sq">
              <a:solidFill>
                <a:srgbClr val="E0DFD8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312934" y="138324"/>
            <a:ext cx="1208685" cy="1780751"/>
          </a:xfrm>
          <a:custGeom>
            <a:avLst/>
            <a:gdLst/>
            <a:ahLst/>
            <a:cxnLst/>
            <a:rect r="r" b="b" t="t" l="l"/>
            <a:pathLst>
              <a:path h="1780751" w="1208685">
                <a:moveTo>
                  <a:pt x="0" y="0"/>
                </a:moveTo>
                <a:lnTo>
                  <a:pt x="1208685" y="0"/>
                </a:lnTo>
                <a:lnTo>
                  <a:pt x="1208685" y="1780752"/>
                </a:lnTo>
                <a:lnTo>
                  <a:pt x="0" y="178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05885" y="1304925"/>
            <a:ext cx="11856154" cy="13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3"/>
              </a:lnSpc>
              <a:spcBef>
                <a:spcPct val="0"/>
              </a:spcBef>
            </a:pPr>
            <a:r>
              <a:rPr lang="en-US" b="true" sz="10509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Calculos Iniciais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51294" y="2762900"/>
            <a:ext cx="11165336" cy="698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8"/>
              </a:lnSpc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 cálculos iniciais consideraram parâmetros como área da asa, razão de alongamento, posição do centro de gravidade e ângulo de diedro.</a:t>
            </a:r>
          </a:p>
          <a:p>
            <a:pPr algn="just">
              <a:lnSpc>
                <a:spcPts val="4638"/>
              </a:lnSpc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Foram utilizados valores experimentais e teóricos para determinar o equilíbrio entre sustentação e peso, otimizando o tempo de voo e a estabilidade.</a:t>
            </a:r>
          </a:p>
          <a:p>
            <a:pPr algn="just">
              <a:lnSpc>
                <a:spcPts val="4638"/>
              </a:lnSpc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massa total estimada foi ajustada para garantir que a carga alar se mantenha dentro do intervalo ideal (1 a 5 g/cm²).</a:t>
            </a:r>
          </a:p>
          <a:p>
            <a:pPr algn="just">
              <a:lnSpc>
                <a:spcPts val="4638"/>
              </a:lnSpc>
            </a:pPr>
          </a:p>
          <a:p>
            <a:pPr algn="just" marL="547236" indent="-273618" lvl="1">
              <a:lnSpc>
                <a:spcPts val="4638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Área da asa e </a:t>
            </a: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Alongamento</a:t>
            </a:r>
          </a:p>
          <a:p>
            <a:pPr algn="just" marL="547236" indent="-273618" lvl="1">
              <a:lnSpc>
                <a:spcPts val="4638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Corda da asa e coeficiente aerodinâmico</a:t>
            </a:r>
          </a:p>
          <a:p>
            <a:pPr algn="just" marL="547236" indent="-273618" lvl="1">
              <a:lnSpc>
                <a:spcPts val="4638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Wing-loading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DAGzoqTNh5o</dc:identifier>
  <dcterms:modified xsi:type="dcterms:W3CDTF">2011-08-01T06:04:30Z</dcterms:modified>
  <cp:revision>1</cp:revision>
  <dc:title> SPRINT 2 - LUCAS, LEO, ANDRE, PAULO, VIANEL E LUIZ</dc:title>
</cp:coreProperties>
</file>